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Ex2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charts/chart1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2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3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4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9" r:id="rId7"/>
    <p:sldId id="260" r:id="rId8"/>
    <p:sldId id="261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C3F6DA-782F-41AA-BA13-7E02351D8A33}" v="8" dt="2020-08-19T21:42:11.4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114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 Cain" userId="52aa99c2-e3f5-4d47-a2f7-75f3041f2e99" providerId="ADAL" clId="{34C3F6DA-782F-41AA-BA13-7E02351D8A33}"/>
    <pc:docChg chg="modSld">
      <pc:chgData name="Julie Cain" userId="52aa99c2-e3f5-4d47-a2f7-75f3041f2e99" providerId="ADAL" clId="{34C3F6DA-782F-41AA-BA13-7E02351D8A33}" dt="2020-08-19T21:42:11.452" v="275" actId="962"/>
      <pc:docMkLst>
        <pc:docMk/>
      </pc:docMkLst>
      <pc:sldChg chg="modSp mod">
        <pc:chgData name="Julie Cain" userId="52aa99c2-e3f5-4d47-a2f7-75f3041f2e99" providerId="ADAL" clId="{34C3F6DA-782F-41AA-BA13-7E02351D8A33}" dt="2020-08-19T21:31:13.573" v="267" actId="962"/>
        <pc:sldMkLst>
          <pc:docMk/>
          <pc:sldMk cId="1641068720" sldId="263"/>
        </pc:sldMkLst>
        <pc:graphicFrameChg chg="mod">
          <ac:chgData name="Julie Cain" userId="52aa99c2-e3f5-4d47-a2f7-75f3041f2e99" providerId="ADAL" clId="{34C3F6DA-782F-41AA-BA13-7E02351D8A33}" dt="2020-08-19T21:31:03.492" v="265" actId="962"/>
          <ac:graphicFrameMkLst>
            <pc:docMk/>
            <pc:sldMk cId="1641068720" sldId="263"/>
            <ac:graphicFrameMk id="4" creationId="{19537689-E740-4587-8BB8-8D2AD2D7CB07}"/>
          </ac:graphicFrameMkLst>
        </pc:graphicFrameChg>
        <pc:graphicFrameChg chg="mod">
          <ac:chgData name="Julie Cain" userId="52aa99c2-e3f5-4d47-a2f7-75f3041f2e99" providerId="ADAL" clId="{34C3F6DA-782F-41AA-BA13-7E02351D8A33}" dt="2020-08-19T21:31:13.573" v="267" actId="962"/>
          <ac:graphicFrameMkLst>
            <pc:docMk/>
            <pc:sldMk cId="1641068720" sldId="263"/>
            <ac:graphicFrameMk id="5" creationId="{88866963-6376-4BC7-BA1D-3AA50727D7DC}"/>
          </ac:graphicFrameMkLst>
        </pc:graphicFrameChg>
      </pc:sldChg>
      <pc:sldChg chg="modSp">
        <pc:chgData name="Julie Cain" userId="52aa99c2-e3f5-4d47-a2f7-75f3041f2e99" providerId="ADAL" clId="{34C3F6DA-782F-41AA-BA13-7E02351D8A33}" dt="2020-08-19T21:41:41.794" v="269" actId="962"/>
        <pc:sldMkLst>
          <pc:docMk/>
          <pc:sldMk cId="4005342348" sldId="264"/>
        </pc:sldMkLst>
        <pc:graphicFrameChg chg="mod">
          <ac:chgData name="Julie Cain" userId="52aa99c2-e3f5-4d47-a2f7-75f3041f2e99" providerId="ADAL" clId="{34C3F6DA-782F-41AA-BA13-7E02351D8A33}" dt="2020-08-19T21:41:41.794" v="269" actId="962"/>
          <ac:graphicFrameMkLst>
            <pc:docMk/>
            <pc:sldMk cId="4005342348" sldId="264"/>
            <ac:graphicFrameMk id="4" creationId="{711E9012-2099-49CC-8DF4-3A0F57556B1A}"/>
          </ac:graphicFrameMkLst>
        </pc:graphicFrameChg>
      </pc:sldChg>
      <pc:sldChg chg="modSp">
        <pc:chgData name="Julie Cain" userId="52aa99c2-e3f5-4d47-a2f7-75f3041f2e99" providerId="ADAL" clId="{34C3F6DA-782F-41AA-BA13-7E02351D8A33}" dt="2020-08-19T21:42:11.452" v="275" actId="962"/>
        <pc:sldMkLst>
          <pc:docMk/>
          <pc:sldMk cId="183967002" sldId="265"/>
        </pc:sldMkLst>
        <pc:graphicFrameChg chg="mod">
          <ac:chgData name="Julie Cain" userId="52aa99c2-e3f5-4d47-a2f7-75f3041f2e99" providerId="ADAL" clId="{34C3F6DA-782F-41AA-BA13-7E02351D8A33}" dt="2020-08-19T21:41:56.368" v="271" actId="962"/>
          <ac:graphicFrameMkLst>
            <pc:docMk/>
            <pc:sldMk cId="183967002" sldId="265"/>
            <ac:graphicFrameMk id="4" creationId="{0E17A91A-5167-480F-8340-490960990CF0}"/>
          </ac:graphicFrameMkLst>
        </pc:graphicFrameChg>
        <pc:graphicFrameChg chg="mod">
          <ac:chgData name="Julie Cain" userId="52aa99c2-e3f5-4d47-a2f7-75f3041f2e99" providerId="ADAL" clId="{34C3F6DA-782F-41AA-BA13-7E02351D8A33}" dt="2020-08-19T21:42:04.400" v="273" actId="962"/>
          <ac:graphicFrameMkLst>
            <pc:docMk/>
            <pc:sldMk cId="183967002" sldId="265"/>
            <ac:graphicFrameMk id="5" creationId="{042B339D-C2B8-4853-9D4F-DA23F49832E0}"/>
          </ac:graphicFrameMkLst>
        </pc:graphicFrameChg>
        <pc:graphicFrameChg chg="mod">
          <ac:chgData name="Julie Cain" userId="52aa99c2-e3f5-4d47-a2f7-75f3041f2e99" providerId="ADAL" clId="{34C3F6DA-782F-41AA-BA13-7E02351D8A33}" dt="2020-08-19T21:42:11.452" v="275" actId="962"/>
          <ac:graphicFrameMkLst>
            <pc:docMk/>
            <pc:sldMk cId="183967002" sldId="265"/>
            <ac:graphicFrameMk id="6" creationId="{257A91B7-BD60-453B-B6E2-D072A5661A42}"/>
          </ac:graphicFrameMkLst>
        </pc:graphicFrameChg>
      </pc:sldChg>
    </pc:docChg>
  </pc:docChgLst>
  <pc:docChgLst>
    <pc:chgData name="Troy Hicks" userId="11176a0f-c955-4cde-9156-7768b9d3d858" providerId="ADAL" clId="{E30E8AE9-E651-4C62-935E-A1F8A176C74C}"/>
    <pc:docChg chg="delSld modSld">
      <pc:chgData name="Troy Hicks" userId="11176a0f-c955-4cde-9156-7768b9d3d858" providerId="ADAL" clId="{E30E8AE9-E651-4C62-935E-A1F8A176C74C}" dt="2020-07-13T18:19:42.484" v="2" actId="14100"/>
      <pc:docMkLst>
        <pc:docMk/>
      </pc:docMkLst>
      <pc:sldChg chg="modSp mod">
        <pc:chgData name="Troy Hicks" userId="11176a0f-c955-4cde-9156-7768b9d3d858" providerId="ADAL" clId="{E30E8AE9-E651-4C62-935E-A1F8A176C74C}" dt="2020-07-13T18:19:42.484" v="2" actId="14100"/>
        <pc:sldMkLst>
          <pc:docMk/>
          <pc:sldMk cId="2904609377" sldId="266"/>
        </pc:sldMkLst>
        <pc:graphicFrameChg chg="mod modGraphic">
          <ac:chgData name="Troy Hicks" userId="11176a0f-c955-4cde-9156-7768b9d3d858" providerId="ADAL" clId="{E30E8AE9-E651-4C62-935E-A1F8A176C74C}" dt="2020-07-13T18:19:42.484" v="2" actId="14100"/>
          <ac:graphicFrameMkLst>
            <pc:docMk/>
            <pc:sldMk cId="2904609377" sldId="266"/>
            <ac:graphicFrameMk id="4" creationId="{09FE6753-B212-4BDB-A6A0-7DCF281B5F8E}"/>
          </ac:graphicFrameMkLst>
        </pc:graphicFrameChg>
      </pc:sldChg>
      <pc:sldChg chg="del">
        <pc:chgData name="Troy Hicks" userId="11176a0f-c955-4cde-9156-7768b9d3d858" providerId="ADAL" clId="{E30E8AE9-E651-4C62-935E-A1F8A176C74C}" dt="2020-07-10T19:43:35.961" v="0" actId="47"/>
        <pc:sldMkLst>
          <pc:docMk/>
          <pc:sldMk cId="2518052352" sldId="267"/>
        </pc:sldMkLst>
      </pc:sldChg>
      <pc:sldChg chg="del">
        <pc:chgData name="Troy Hicks" userId="11176a0f-c955-4cde-9156-7768b9d3d858" providerId="ADAL" clId="{E30E8AE9-E651-4C62-935E-A1F8A176C74C}" dt="2020-07-10T19:43:38.455" v="1" actId="47"/>
        <pc:sldMkLst>
          <pc:docMk/>
          <pc:sldMk cId="22156366" sldId="268"/>
        </pc:sldMkLst>
      </pc:sldChg>
    </pc:docChg>
  </pc:docChgLst>
  <pc:docChgLst>
    <pc:chgData name="Jacquelyn Kelly" userId="S::jacquelyn.kelly@phoenix.edu::91ab5d09-6b9b-491d-9027-6cb8775c0501" providerId="AD" clId="Web-{21B31DED-5E17-3219-F219-A1D07B8A414D}"/>
    <pc:docChg chg="delSld modSld">
      <pc:chgData name="Jacquelyn Kelly" userId="S::jacquelyn.kelly@phoenix.edu::91ab5d09-6b9b-491d-9027-6cb8775c0501" providerId="AD" clId="Web-{21B31DED-5E17-3219-F219-A1D07B8A414D}" dt="2020-07-22T21:36:57.848" v="4" actId="20577"/>
      <pc:docMkLst>
        <pc:docMk/>
      </pc:docMkLst>
      <pc:sldChg chg="modSp">
        <pc:chgData name="Jacquelyn Kelly" userId="S::jacquelyn.kelly@phoenix.edu::91ab5d09-6b9b-491d-9027-6cb8775c0501" providerId="AD" clId="Web-{21B31DED-5E17-3219-F219-A1D07B8A414D}" dt="2020-07-22T21:36:56.910" v="2" actId="20577"/>
        <pc:sldMkLst>
          <pc:docMk/>
          <pc:sldMk cId="2651494781" sldId="256"/>
        </pc:sldMkLst>
        <pc:spChg chg="mod">
          <ac:chgData name="Jacquelyn Kelly" userId="S::jacquelyn.kelly@phoenix.edu::91ab5d09-6b9b-491d-9027-6cb8775c0501" providerId="AD" clId="Web-{21B31DED-5E17-3219-F219-A1D07B8A414D}" dt="2020-07-22T21:36:56.910" v="2" actId="20577"/>
          <ac:spMkLst>
            <pc:docMk/>
            <pc:sldMk cId="2651494781" sldId="256"/>
            <ac:spMk id="3" creationId="{47E44339-F401-4B4D-9020-BBE673CEB52C}"/>
          </ac:spMkLst>
        </pc:spChg>
      </pc:sldChg>
      <pc:sldChg chg="del">
        <pc:chgData name="Jacquelyn Kelly" userId="S::jacquelyn.kelly@phoenix.edu::91ab5d09-6b9b-491d-9027-6cb8775c0501" providerId="AD" clId="Web-{21B31DED-5E17-3219-F219-A1D07B8A414D}" dt="2020-07-22T21:36:18.236" v="0"/>
        <pc:sldMkLst>
          <pc:docMk/>
          <pc:sldMk cId="3851731733" sldId="257"/>
        </pc:sldMkLst>
      </pc:sldChg>
      <pc:sldChg chg="del">
        <pc:chgData name="Jacquelyn Kelly" userId="S::jacquelyn.kelly@phoenix.edu::91ab5d09-6b9b-491d-9027-6cb8775c0501" providerId="AD" clId="Web-{21B31DED-5E17-3219-F219-A1D07B8A414D}" dt="2020-07-22T21:36:35.362" v="1"/>
        <pc:sldMkLst>
          <pc:docMk/>
          <pc:sldMk cId="3550679205" sldId="262"/>
        </pc:sldMkLst>
      </pc:sldChg>
    </pc:docChg>
  </pc:docChgLst>
  <pc:docChgLst>
    <pc:chgData name="Amelia Gates" userId="S::amelia.gates@phoenix.edu::bdbae47d-0704-44f5-9819-0a8ab9bf7f80" providerId="AD" clId="Web-{E896EFC8-6F7A-E2CE-0B49-375E05D1D5EB}"/>
    <pc:docChg chg="modSld">
      <pc:chgData name="Amelia Gates" userId="S::amelia.gates@phoenix.edu::bdbae47d-0704-44f5-9819-0a8ab9bf7f80" providerId="AD" clId="Web-{E896EFC8-6F7A-E2CE-0B49-375E05D1D5EB}" dt="2020-08-18T00:19:35.587" v="0"/>
      <pc:docMkLst>
        <pc:docMk/>
      </pc:docMkLst>
      <pc:sldChg chg="delSp">
        <pc:chgData name="Amelia Gates" userId="S::amelia.gates@phoenix.edu::bdbae47d-0704-44f5-9819-0a8ab9bf7f80" providerId="AD" clId="Web-{E896EFC8-6F7A-E2CE-0B49-375E05D1D5EB}" dt="2020-08-18T00:19:35.587" v="0"/>
        <pc:sldMkLst>
          <pc:docMk/>
          <pc:sldMk cId="2651494781" sldId="256"/>
        </pc:sldMkLst>
        <pc:spChg chg="del">
          <ac:chgData name="Amelia Gates" userId="S::amelia.gates@phoenix.edu::bdbae47d-0704-44f5-9819-0a8ab9bf7f80" providerId="AD" clId="Web-{E896EFC8-6F7A-E2CE-0B49-375E05D1D5EB}" dt="2020-08-18T00:19:35.587" v="0"/>
          <ac:spMkLst>
            <pc:docMk/>
            <pc:sldMk cId="2651494781" sldId="256"/>
            <ac:spMk id="3" creationId="{47E44339-F401-4B4D-9020-BBE673CEB52C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apolloedu-my.sharepoint.com/personal/jacquelyn_kelly_phoenix_edu/Documents/Courses/MTH217%20218/mth217%20assignment%20ttes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apolloedu-my.sharepoint.com/personal/jacquelyn_kelly_phoenix_edu/Documents/Courses/MTH217%20218/mth217%20assignment%20ttes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apolloedu-my.sharepoint.com/personal/jacquelyn_kelly_phoenix_edu/Documents/Courses/MTH217%20218/mth217%20assignment%20ttes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apolloedu-my.sharepoint.com/personal/jacquelyn_kelly_phoenix_edu/Documents/Courses/MTH217%20218/mth217%20assignment%20ttest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https://apolloedu-my.sharepoint.com/personal/jacquelyn_kelly_phoenix_edu/Documents/Courses/MTH217%20218/mth217%20assignment%20ttest.xlsx" TargetMode="Externa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https://apolloedu-my.sharepoint.com/personal/jacquelyn_kelly_phoenix_edu/Documents/Courses/MTH217%20218/mth217%20assignment%20ttes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Professional Development Cost vs Hours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'[mth217 assignment ttest.xlsx]cost'!$B$1</c:f>
              <c:strCache>
                <c:ptCount val="1"/>
                <c:pt idx="0">
                  <c:v>Total Cost per Employee 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xVal>
            <c:numRef>
              <c:f>'[mth217 assignment ttest.xlsx]cost'!$A$3:$A$42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'[mth217 assignment ttest.xlsx]cost'!$B$3:$B$42</c:f>
              <c:numCache>
                <c:formatCode>"$"#,##0.00_);[Red]\("$"#,##0.00\)</c:formatCode>
                <c:ptCount val="40"/>
                <c:pt idx="0">
                  <c:v>10</c:v>
                </c:pt>
                <c:pt idx="1">
                  <c:v>19.25</c:v>
                </c:pt>
                <c:pt idx="2">
                  <c:v>28.5</c:v>
                </c:pt>
                <c:pt idx="3">
                  <c:v>37.75</c:v>
                </c:pt>
                <c:pt idx="4">
                  <c:v>47</c:v>
                </c:pt>
                <c:pt idx="5">
                  <c:v>56.25</c:v>
                </c:pt>
                <c:pt idx="6">
                  <c:v>65.5</c:v>
                </c:pt>
                <c:pt idx="7">
                  <c:v>74.75</c:v>
                </c:pt>
                <c:pt idx="8">
                  <c:v>84</c:v>
                </c:pt>
                <c:pt idx="9">
                  <c:v>93.25</c:v>
                </c:pt>
                <c:pt idx="10">
                  <c:v>102.5</c:v>
                </c:pt>
                <c:pt idx="11">
                  <c:v>111.75</c:v>
                </c:pt>
                <c:pt idx="12">
                  <c:v>121</c:v>
                </c:pt>
                <c:pt idx="13">
                  <c:v>130.25</c:v>
                </c:pt>
                <c:pt idx="14">
                  <c:v>139.5</c:v>
                </c:pt>
                <c:pt idx="15">
                  <c:v>148.75</c:v>
                </c:pt>
                <c:pt idx="16">
                  <c:v>158</c:v>
                </c:pt>
                <c:pt idx="17">
                  <c:v>167.25</c:v>
                </c:pt>
                <c:pt idx="18">
                  <c:v>176.5</c:v>
                </c:pt>
                <c:pt idx="19">
                  <c:v>185.75</c:v>
                </c:pt>
                <c:pt idx="20">
                  <c:v>195</c:v>
                </c:pt>
                <c:pt idx="21">
                  <c:v>204.25</c:v>
                </c:pt>
                <c:pt idx="22">
                  <c:v>213.5</c:v>
                </c:pt>
                <c:pt idx="23">
                  <c:v>222.75</c:v>
                </c:pt>
                <c:pt idx="24">
                  <c:v>232</c:v>
                </c:pt>
                <c:pt idx="25">
                  <c:v>241.25</c:v>
                </c:pt>
                <c:pt idx="26">
                  <c:v>250.5</c:v>
                </c:pt>
                <c:pt idx="27">
                  <c:v>259.75</c:v>
                </c:pt>
                <c:pt idx="28">
                  <c:v>269</c:v>
                </c:pt>
                <c:pt idx="29">
                  <c:v>278.25</c:v>
                </c:pt>
                <c:pt idx="30">
                  <c:v>287.5</c:v>
                </c:pt>
                <c:pt idx="31">
                  <c:v>296.75</c:v>
                </c:pt>
                <c:pt idx="32">
                  <c:v>306</c:v>
                </c:pt>
                <c:pt idx="33">
                  <c:v>315.25</c:v>
                </c:pt>
                <c:pt idx="34">
                  <c:v>324.5</c:v>
                </c:pt>
                <c:pt idx="35">
                  <c:v>333.75</c:v>
                </c:pt>
                <c:pt idx="36">
                  <c:v>343</c:v>
                </c:pt>
                <c:pt idx="37">
                  <c:v>352.25</c:v>
                </c:pt>
                <c:pt idx="38">
                  <c:v>361.5</c:v>
                </c:pt>
                <c:pt idx="39">
                  <c:v>370.75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910-4E7A-8957-C24F05FEA877}"/>
            </c:ext>
          </c:extLst>
        </c:ser>
        <c:ser>
          <c:idx val="1"/>
          <c:order val="1"/>
          <c:tx>
            <c:strRef>
              <c:f>'[mth217 assignment ttest.xlsx]cost'!$C$1</c:f>
              <c:strCache>
                <c:ptCount val="1"/>
                <c:pt idx="0">
                  <c:v>Hourly Cost per Employee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xVal>
            <c:numRef>
              <c:f>'[mth217 assignment ttest.xlsx]cost'!$A$3:$A$42</c:f>
              <c:numCache>
                <c:formatCode>General</c:formatCode>
                <c:ptCount val="4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</c:numCache>
            </c:numRef>
          </c:xVal>
          <c:yVal>
            <c:numRef>
              <c:f>'[mth217 assignment ttest.xlsx]cost'!$C$3:$C$42</c:f>
              <c:numCache>
                <c:formatCode>"$"#,##0.00_);[Red]\("$"#,##0.00\)</c:formatCode>
                <c:ptCount val="40"/>
                <c:pt idx="0">
                  <c:v>10</c:v>
                </c:pt>
                <c:pt idx="1">
                  <c:v>9.6300000000000008</c:v>
                </c:pt>
                <c:pt idx="2">
                  <c:v>9.5</c:v>
                </c:pt>
                <c:pt idx="3">
                  <c:v>9.44</c:v>
                </c:pt>
                <c:pt idx="4">
                  <c:v>9.4</c:v>
                </c:pt>
                <c:pt idx="5">
                  <c:v>9.3800000000000008</c:v>
                </c:pt>
                <c:pt idx="6">
                  <c:v>9.36</c:v>
                </c:pt>
                <c:pt idx="7">
                  <c:v>9.34</c:v>
                </c:pt>
                <c:pt idx="8">
                  <c:v>9.33</c:v>
                </c:pt>
                <c:pt idx="9">
                  <c:v>9.33</c:v>
                </c:pt>
                <c:pt idx="10">
                  <c:v>9.32</c:v>
                </c:pt>
                <c:pt idx="11">
                  <c:v>9.31</c:v>
                </c:pt>
                <c:pt idx="12">
                  <c:v>9.31</c:v>
                </c:pt>
                <c:pt idx="13">
                  <c:v>9.3000000000000007</c:v>
                </c:pt>
                <c:pt idx="14">
                  <c:v>9.3000000000000007</c:v>
                </c:pt>
                <c:pt idx="15">
                  <c:v>9.3000000000000007</c:v>
                </c:pt>
                <c:pt idx="16">
                  <c:v>9.2899999999999991</c:v>
                </c:pt>
                <c:pt idx="17">
                  <c:v>9.2899999999999991</c:v>
                </c:pt>
                <c:pt idx="18">
                  <c:v>9.2899999999999991</c:v>
                </c:pt>
                <c:pt idx="19">
                  <c:v>9.2899999999999991</c:v>
                </c:pt>
                <c:pt idx="20">
                  <c:v>9.2899999999999991</c:v>
                </c:pt>
                <c:pt idx="21">
                  <c:v>9.2799999999999994</c:v>
                </c:pt>
                <c:pt idx="22">
                  <c:v>9.2799999999999994</c:v>
                </c:pt>
                <c:pt idx="23">
                  <c:v>9.2799999999999994</c:v>
                </c:pt>
                <c:pt idx="24">
                  <c:v>9.2799999999999994</c:v>
                </c:pt>
                <c:pt idx="25">
                  <c:v>9.2799999999999994</c:v>
                </c:pt>
                <c:pt idx="26">
                  <c:v>9.2799999999999994</c:v>
                </c:pt>
                <c:pt idx="27">
                  <c:v>9.2799999999999994</c:v>
                </c:pt>
                <c:pt idx="28">
                  <c:v>9.2799999999999994</c:v>
                </c:pt>
                <c:pt idx="29">
                  <c:v>9.2799999999999994</c:v>
                </c:pt>
                <c:pt idx="30">
                  <c:v>9.27</c:v>
                </c:pt>
                <c:pt idx="31">
                  <c:v>9.27</c:v>
                </c:pt>
                <c:pt idx="32">
                  <c:v>9.27</c:v>
                </c:pt>
                <c:pt idx="33">
                  <c:v>9.27</c:v>
                </c:pt>
                <c:pt idx="34">
                  <c:v>9.27</c:v>
                </c:pt>
                <c:pt idx="35">
                  <c:v>9.27</c:v>
                </c:pt>
                <c:pt idx="36">
                  <c:v>9.27</c:v>
                </c:pt>
                <c:pt idx="37">
                  <c:v>9.27</c:v>
                </c:pt>
                <c:pt idx="38">
                  <c:v>9.27</c:v>
                </c:pt>
                <c:pt idx="39">
                  <c:v>9.27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910-4E7A-8957-C24F05FEA8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6210192"/>
        <c:axId val="576207896"/>
      </c:scatterChart>
      <c:valAx>
        <c:axId val="5762101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6207896"/>
        <c:crosses val="autoZero"/>
        <c:crossBetween val="midCat"/>
      </c:valAx>
      <c:valAx>
        <c:axId val="576207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0_);[Red]\(&quot;$&quot;#,##0.0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62101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Delivery Preference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6159834924171458E-2"/>
          <c:y val="0.114265850945495"/>
          <c:w val="0.92972440944881884"/>
          <c:h val="0.7687336322948508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'[mth217 assignment ttest.xlsx]type'!$I$1</c:f>
              <c:strCache>
                <c:ptCount val="1"/>
                <c:pt idx="0">
                  <c:v>Synchronous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'[mth217 assignment ttest.xlsx]type'!$H$2:$H$4</c:f>
              <c:strCache>
                <c:ptCount val="3"/>
                <c:pt idx="0">
                  <c:v>Hybrid</c:v>
                </c:pt>
                <c:pt idx="1">
                  <c:v>In Person</c:v>
                </c:pt>
                <c:pt idx="2">
                  <c:v>Online</c:v>
                </c:pt>
              </c:strCache>
            </c:strRef>
          </c:cat>
          <c:val>
            <c:numRef>
              <c:f>'[mth217 assignment ttest.xlsx]type'!$I$2:$I$4</c:f>
              <c:numCache>
                <c:formatCode>General</c:formatCode>
                <c:ptCount val="3"/>
                <c:pt idx="0">
                  <c:v>6</c:v>
                </c:pt>
                <c:pt idx="1">
                  <c:v>20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17-4DF2-A8FD-735FE414E609}"/>
            </c:ext>
          </c:extLst>
        </c:ser>
        <c:ser>
          <c:idx val="1"/>
          <c:order val="1"/>
          <c:tx>
            <c:strRef>
              <c:f>'[mth217 assignment ttest.xlsx]type'!$J$1</c:f>
              <c:strCache>
                <c:ptCount val="1"/>
                <c:pt idx="0">
                  <c:v>Asynchrounous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'[mth217 assignment ttest.xlsx]type'!$H$2:$H$4</c:f>
              <c:strCache>
                <c:ptCount val="3"/>
                <c:pt idx="0">
                  <c:v>Hybrid</c:v>
                </c:pt>
                <c:pt idx="1">
                  <c:v>In Person</c:v>
                </c:pt>
                <c:pt idx="2">
                  <c:v>Online</c:v>
                </c:pt>
              </c:strCache>
            </c:strRef>
          </c:cat>
          <c:val>
            <c:numRef>
              <c:f>'[mth217 assignment ttest.xlsx]type'!$J$2:$J$4</c:f>
              <c:numCache>
                <c:formatCode>General</c:formatCode>
                <c:ptCount val="3"/>
                <c:pt idx="0">
                  <c:v>6</c:v>
                </c:pt>
                <c:pt idx="1">
                  <c:v>0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17-4DF2-A8FD-735FE414E60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224656720"/>
        <c:axId val="1224657048"/>
      </c:barChart>
      <c:catAx>
        <c:axId val="12246567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4657048"/>
        <c:crosses val="autoZero"/>
        <c:auto val="1"/>
        <c:lblAlgn val="ctr"/>
        <c:lblOffset val="100"/>
        <c:noMultiLvlLbl val="0"/>
      </c:catAx>
      <c:valAx>
        <c:axId val="12246570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24656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'[mth217 assignment ttest.xlsx]type'!$M$2</c:f>
              <c:strCache>
                <c:ptCount val="1"/>
                <c:pt idx="0">
                  <c:v>Delivery Mode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2574-4289-BE69-6E22D32862D4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2574-4289-BE69-6E22D32862D4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2574-4289-BE69-6E22D32862D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'[mth217 assignment ttest.xlsx]type'!$L$3:$L$5</c:f>
              <c:strCache>
                <c:ptCount val="3"/>
                <c:pt idx="0">
                  <c:v>Hybrid</c:v>
                </c:pt>
                <c:pt idx="1">
                  <c:v>In Person</c:v>
                </c:pt>
                <c:pt idx="2">
                  <c:v>Online</c:v>
                </c:pt>
              </c:strCache>
            </c:strRef>
          </c:cat>
          <c:val>
            <c:numRef>
              <c:f>'[mth217 assignment ttest.xlsx]type'!$M$3:$M$5</c:f>
              <c:numCache>
                <c:formatCode>General</c:formatCode>
                <c:ptCount val="3"/>
                <c:pt idx="0">
                  <c:v>12</c:v>
                </c:pt>
                <c:pt idx="1">
                  <c:v>20</c:v>
                </c:pt>
                <c:pt idx="2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74-4289-BE69-6E22D32862D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'[mth217 assignment ttest.xlsx]type'!$M$7</c:f>
              <c:strCache>
                <c:ptCount val="1"/>
                <c:pt idx="0">
                  <c:v>Delivery Method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77DF-40E0-AC1A-A22C8091A813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77DF-40E0-AC1A-A22C8091A81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'[mth217 assignment ttest.xlsx]type'!$L$8:$L$9</c:f>
              <c:strCache>
                <c:ptCount val="2"/>
                <c:pt idx="0">
                  <c:v>Synchronous</c:v>
                </c:pt>
                <c:pt idx="1">
                  <c:v>Asynchronous</c:v>
                </c:pt>
              </c:strCache>
            </c:strRef>
          </c:cat>
          <c:val>
            <c:numRef>
              <c:f>'[mth217 assignment ttest.xlsx]type'!$M$8:$M$9</c:f>
              <c:numCache>
                <c:formatCode>General</c:formatCode>
                <c:ptCount val="2"/>
                <c:pt idx="0">
                  <c:v>34</c:v>
                </c:pt>
                <c:pt idx="1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DF-40E0-AC1A-A22C8091A81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'[mth217 assignment ttest.xlsx]visual'!$A$2:$A$51</cx:f>
        <cx:lvl ptCount="50">
          <cx:pt idx="0">Employee</cx:pt>
          <cx:pt idx="1">Employee</cx:pt>
          <cx:pt idx="2">Employee</cx:pt>
          <cx:pt idx="3">Employee</cx:pt>
          <cx:pt idx="4">Employee</cx:pt>
          <cx:pt idx="5">Employee</cx:pt>
          <cx:pt idx="6">Employee</cx:pt>
          <cx:pt idx="7">Employee</cx:pt>
          <cx:pt idx="8">Employee</cx:pt>
          <cx:pt idx="9">Employee</cx:pt>
          <cx:pt idx="10">Employee</cx:pt>
          <cx:pt idx="11">Employee</cx:pt>
          <cx:pt idx="12">Employee</cx:pt>
          <cx:pt idx="13">Employee</cx:pt>
          <cx:pt idx="14">Employee</cx:pt>
          <cx:pt idx="15">Employee</cx:pt>
          <cx:pt idx="16">Employee</cx:pt>
          <cx:pt idx="17">Employee</cx:pt>
          <cx:pt idx="18">Employee</cx:pt>
          <cx:pt idx="19">Employee</cx:pt>
          <cx:pt idx="20">Employee</cx:pt>
          <cx:pt idx="21">Employee</cx:pt>
          <cx:pt idx="22">Employee</cx:pt>
          <cx:pt idx="23">Employee</cx:pt>
          <cx:pt idx="24">Employee</cx:pt>
          <cx:pt idx="25">Employee</cx:pt>
          <cx:pt idx="26">Employee</cx:pt>
          <cx:pt idx="27">Employee</cx:pt>
          <cx:pt idx="28">Employee</cx:pt>
          <cx:pt idx="29">Manager</cx:pt>
          <cx:pt idx="30">Manager</cx:pt>
          <cx:pt idx="31">Manager</cx:pt>
          <cx:pt idx="32">Manager</cx:pt>
          <cx:pt idx="33">Manager</cx:pt>
          <cx:pt idx="34">Manager</cx:pt>
          <cx:pt idx="35">Manager</cx:pt>
          <cx:pt idx="36">Manager</cx:pt>
          <cx:pt idx="37">Manager</cx:pt>
          <cx:pt idx="38">Manager</cx:pt>
          <cx:pt idx="39">Manager</cx:pt>
          <cx:pt idx="40">Manager</cx:pt>
          <cx:pt idx="41">Manager</cx:pt>
          <cx:pt idx="42">Manager</cx:pt>
          <cx:pt idx="43">Manager</cx:pt>
          <cx:pt idx="44">Manager</cx:pt>
          <cx:pt idx="45">Manager</cx:pt>
          <cx:pt idx="46">Manager</cx:pt>
          <cx:pt idx="47">Manager</cx:pt>
          <cx:pt idx="48">Manager</cx:pt>
          <cx:pt idx="49">Manager</cx:pt>
        </cx:lvl>
      </cx:strDim>
      <cx:numDim type="val">
        <cx:f>'[mth217 assignment ttest.xlsx]visual'!$B$2:$B$51</cx:f>
        <cx:lvl ptCount="50" formatCode="General">
          <cx:pt idx="0">55</cx:pt>
          <cx:pt idx="1">47</cx:pt>
          <cx:pt idx="2">35</cx:pt>
          <cx:pt idx="3">58</cx:pt>
          <cx:pt idx="4">47</cx:pt>
          <cx:pt idx="5">58</cx:pt>
          <cx:pt idx="6">27</cx:pt>
          <cx:pt idx="7">68</cx:pt>
          <cx:pt idx="8">56</cx:pt>
          <cx:pt idx="9">67</cx:pt>
          <cx:pt idx="10">67</cx:pt>
          <cx:pt idx="11">46</cx:pt>
          <cx:pt idx="12">32</cx:pt>
          <cx:pt idx="13">68</cx:pt>
          <cx:pt idx="14">25</cx:pt>
          <cx:pt idx="15">70</cx:pt>
          <cx:pt idx="16">34</cx:pt>
          <cx:pt idx="17">67</cx:pt>
          <cx:pt idx="18">65</cx:pt>
          <cx:pt idx="19">47</cx:pt>
          <cx:pt idx="20">12</cx:pt>
          <cx:pt idx="21">46</cx:pt>
          <cx:pt idx="22">65</cx:pt>
          <cx:pt idx="23">68</cx:pt>
          <cx:pt idx="24">58</cx:pt>
          <cx:pt idx="25">68</cx:pt>
          <cx:pt idx="26">57</cx:pt>
          <cx:pt idx="27">63</cx:pt>
          <cx:pt idx="28">55</cx:pt>
          <cx:pt idx="29">60</cx:pt>
          <cx:pt idx="30">70</cx:pt>
          <cx:pt idx="31">60</cx:pt>
          <cx:pt idx="32">62</cx:pt>
          <cx:pt idx="33">57</cx:pt>
          <cx:pt idx="34">58</cx:pt>
          <cx:pt idx="35">59</cx:pt>
          <cx:pt idx="36">70</cx:pt>
          <cx:pt idx="37">69</cx:pt>
          <cx:pt idx="38">32</cx:pt>
          <cx:pt idx="39">54</cx:pt>
          <cx:pt idx="40">46</cx:pt>
          <cx:pt idx="41">67</cx:pt>
          <cx:pt idx="42">56</cx:pt>
          <cx:pt idx="43">70</cx:pt>
          <cx:pt idx="44">70</cx:pt>
          <cx:pt idx="45">70</cx:pt>
          <cx:pt idx="46">56</cx:pt>
          <cx:pt idx="47">58</cx:pt>
          <cx:pt idx="48">62</cx:pt>
          <cx:pt idx="49">65</cx:pt>
        </cx:lvl>
      </cx:numDim>
    </cx:data>
  </cx:chartData>
  <cx:chart>
    <cx:title pos="t" align="ctr" overlay="0">
      <cx:tx>
        <cx:txData>
          <cx:v>Histogram: Desirability Scores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r>
            <a:rPr lang="en-US" sz="2800" b="0" i="0" u="none" strike="noStrike" baseline="0" dirty="0">
              <a:solidFill>
                <a:sysClr val="windowText" lastClr="000000">
                  <a:lumMod val="65000"/>
                  <a:lumOff val="35000"/>
                </a:sysClr>
              </a:solidFill>
              <a:latin typeface="Calibri" panose="020F0502020204030204"/>
            </a:rPr>
            <a:t>Histogram: Desirability Scores</a:t>
          </a:r>
        </a:p>
      </cx:txPr>
    </cx:title>
    <cx:plotArea>
      <cx:plotAreaRegion>
        <cx:series layoutId="clusteredColumn" uniqueId="{B64DEDE1-9504-421E-AD25-73F65AD1C532}">
          <cx:tx>
            <cx:txData>
              <cx:f>'[mth217 assignment ttest.xlsx]visual'!$B$1</cx:f>
              <cx:v>Survey Score</cx:v>
            </cx:txData>
          </cx:tx>
          <cx:dataLabels pos="inEnd">
            <cx:visibility seriesName="0" categoryName="0" value="1"/>
          </cx:dataLabels>
          <cx:dataId val="0"/>
          <cx:layoutPr>
            <cx:binning intervalClosed="r">
              <cx:binCount val="5"/>
            </cx:binning>
          </cx:layoutPr>
        </cx:series>
      </cx:plotAreaRegion>
      <cx:axis id="0">
        <cx:catScaling gapWidth="0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600"/>
            </a:pPr>
            <a:endParaRPr lang="en-US" sz="1600" b="0" i="0" u="none" strike="noStrike" baseline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endParaRPr>
          </a:p>
        </cx:txPr>
      </cx:axis>
      <cx:axis id="1">
        <cx:valScaling/>
        <cx:tickLabels/>
      </cx:axis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'[mth217 assignment ttest.xlsx]visual'!$A$2:$A$51</cx:f>
        <cx:lvl ptCount="50">
          <cx:pt idx="0">Employee</cx:pt>
          <cx:pt idx="1">Employee</cx:pt>
          <cx:pt idx="2">Employee</cx:pt>
          <cx:pt idx="3">Employee</cx:pt>
          <cx:pt idx="4">Employee</cx:pt>
          <cx:pt idx="5">Employee</cx:pt>
          <cx:pt idx="6">Employee</cx:pt>
          <cx:pt idx="7">Employee</cx:pt>
          <cx:pt idx="8">Employee</cx:pt>
          <cx:pt idx="9">Employee</cx:pt>
          <cx:pt idx="10">Employee</cx:pt>
          <cx:pt idx="11">Employee</cx:pt>
          <cx:pt idx="12">Employee</cx:pt>
          <cx:pt idx="13">Employee</cx:pt>
          <cx:pt idx="14">Employee</cx:pt>
          <cx:pt idx="15">Employee</cx:pt>
          <cx:pt idx="16">Employee</cx:pt>
          <cx:pt idx="17">Employee</cx:pt>
          <cx:pt idx="18">Employee</cx:pt>
          <cx:pt idx="19">Employee</cx:pt>
          <cx:pt idx="20">Employee</cx:pt>
          <cx:pt idx="21">Employee</cx:pt>
          <cx:pt idx="22">Employee</cx:pt>
          <cx:pt idx="23">Employee</cx:pt>
          <cx:pt idx="24">Employee</cx:pt>
          <cx:pt idx="25">Employee</cx:pt>
          <cx:pt idx="26">Employee</cx:pt>
          <cx:pt idx="27">Employee</cx:pt>
          <cx:pt idx="28">Employee</cx:pt>
          <cx:pt idx="29">Manager</cx:pt>
          <cx:pt idx="30">Manager</cx:pt>
          <cx:pt idx="31">Manager</cx:pt>
          <cx:pt idx="32">Manager</cx:pt>
          <cx:pt idx="33">Manager</cx:pt>
          <cx:pt idx="34">Manager</cx:pt>
          <cx:pt idx="35">Manager</cx:pt>
          <cx:pt idx="36">Manager</cx:pt>
          <cx:pt idx="37">Manager</cx:pt>
          <cx:pt idx="38">Manager</cx:pt>
          <cx:pt idx="39">Manager</cx:pt>
          <cx:pt idx="40">Manager</cx:pt>
          <cx:pt idx="41">Manager</cx:pt>
          <cx:pt idx="42">Manager</cx:pt>
          <cx:pt idx="43">Manager</cx:pt>
          <cx:pt idx="44">Manager</cx:pt>
          <cx:pt idx="45">Manager</cx:pt>
          <cx:pt idx="46">Manager</cx:pt>
          <cx:pt idx="47">Manager</cx:pt>
          <cx:pt idx="48">Manager</cx:pt>
          <cx:pt idx="49">Manager</cx:pt>
        </cx:lvl>
      </cx:strDim>
      <cx:numDim type="val">
        <cx:f>'[mth217 assignment ttest.xlsx]visual'!$B$2:$B$51</cx:f>
        <cx:lvl ptCount="50" formatCode="General">
          <cx:pt idx="0">55</cx:pt>
          <cx:pt idx="1">47</cx:pt>
          <cx:pt idx="2">35</cx:pt>
          <cx:pt idx="3">58</cx:pt>
          <cx:pt idx="4">47</cx:pt>
          <cx:pt idx="5">58</cx:pt>
          <cx:pt idx="6">27</cx:pt>
          <cx:pt idx="7">68</cx:pt>
          <cx:pt idx="8">56</cx:pt>
          <cx:pt idx="9">67</cx:pt>
          <cx:pt idx="10">67</cx:pt>
          <cx:pt idx="11">46</cx:pt>
          <cx:pt idx="12">32</cx:pt>
          <cx:pt idx="13">68</cx:pt>
          <cx:pt idx="14">25</cx:pt>
          <cx:pt idx="15">70</cx:pt>
          <cx:pt idx="16">34</cx:pt>
          <cx:pt idx="17">67</cx:pt>
          <cx:pt idx="18">65</cx:pt>
          <cx:pt idx="19">47</cx:pt>
          <cx:pt idx="20">12</cx:pt>
          <cx:pt idx="21">46</cx:pt>
          <cx:pt idx="22">65</cx:pt>
          <cx:pt idx="23">68</cx:pt>
          <cx:pt idx="24">58</cx:pt>
          <cx:pt idx="25">68</cx:pt>
          <cx:pt idx="26">57</cx:pt>
          <cx:pt idx="27">63</cx:pt>
          <cx:pt idx="28">55</cx:pt>
          <cx:pt idx="29">60</cx:pt>
          <cx:pt idx="30">70</cx:pt>
          <cx:pt idx="31">60</cx:pt>
          <cx:pt idx="32">62</cx:pt>
          <cx:pt idx="33">57</cx:pt>
          <cx:pt idx="34">58</cx:pt>
          <cx:pt idx="35">59</cx:pt>
          <cx:pt idx="36">70</cx:pt>
          <cx:pt idx="37">69</cx:pt>
          <cx:pt idx="38">32</cx:pt>
          <cx:pt idx="39">54</cx:pt>
          <cx:pt idx="40">46</cx:pt>
          <cx:pt idx="41">67</cx:pt>
          <cx:pt idx="42">56</cx:pt>
          <cx:pt idx="43">70</cx:pt>
          <cx:pt idx="44">70</cx:pt>
          <cx:pt idx="45">70</cx:pt>
          <cx:pt idx="46">56</cx:pt>
          <cx:pt idx="47">58</cx:pt>
          <cx:pt idx="48">62</cx:pt>
          <cx:pt idx="49">65</cx:pt>
        </cx:lvl>
      </cx:numDim>
    </cx:data>
  </cx:chartData>
  <cx:chart>
    <cx:title pos="t" align="ctr" overlay="0">
      <cx:tx>
        <cx:txData>
          <cx:v>Box &amp; Wisker: Desirability Scores by Group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2800"/>
          </a:pPr>
          <a:r>
            <a:rPr lang="en-US" sz="2800" b="0" i="0" u="none" strike="noStrike" baseline="0">
              <a:solidFill>
                <a:sysClr val="windowText" lastClr="000000">
                  <a:lumMod val="65000"/>
                  <a:lumOff val="35000"/>
                </a:sysClr>
              </a:solidFill>
              <a:latin typeface="Calibri" panose="020F0502020204030204"/>
            </a:rPr>
            <a:t>Box &amp; Wisker: Desirability Scores by Group</a:t>
          </a:r>
        </a:p>
      </cx:txPr>
    </cx:title>
    <cx:plotArea>
      <cx:plotAreaRegion>
        <cx:series layoutId="boxWhisker" uniqueId="{83A3C53A-4223-498F-961C-DBC1AD23D7E5}">
          <cx:tx>
            <cx:txData>
              <cx:f>'[mth217 assignment ttest.xlsx]visual'!$B$1</cx:f>
              <cx:v>Survey Score</cx:v>
            </cx:txData>
          </cx:tx>
          <cx:dataId val="0"/>
          <cx:layoutPr>
            <cx:visibility meanLine="1" meanMarker="0" nonoutliers="0" outliers="1"/>
            <cx:statistics quartileMethod="exclusive"/>
          </cx:layoutPr>
        </cx:series>
      </cx:plotAreaRegion>
      <cx:axis id="0">
        <cx:catScaling gapWidth="1.10000002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2000"/>
            </a:pPr>
            <a:endParaRPr lang="en-US" sz="2000" b="0" i="0" u="none" strike="noStrike" baseline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endParaRPr>
          </a:p>
        </cx:txPr>
      </cx:axis>
      <cx:axis id="1">
        <cx:valScaling/>
        <cx:majorGridlines/>
        <cx:tickLabels/>
      </cx:axis>
    </cx:plotArea>
    <cx:legend pos="t" align="ctr" overlay="0"/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6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25000"/>
            <a:lumOff val="7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25000"/>
            <a:lumOff val="7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25000"/>
            <a:lumOff val="75000"/>
            <a:lumOff val="10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dk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cap="all" spc="15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40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25000"/>
            <a:lumOff val="7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25000"/>
            <a:lumOff val="7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25000"/>
            <a:lumOff val="75000"/>
            <a:lumOff val="10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dk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cap="all" spc="15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0C70F-4980-4AF3-B56C-FA67DCD3E3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7C639A-C6C8-4422-9F5C-5974AFBE32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C7728D-5A5C-4F59-B78B-64BBD01AD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F708F-4E95-4751-9445-2E027F88E2FA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F62EE8-79F3-4A57-BFCB-DB407C513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B02416-AB03-4903-9B3B-951BAB55C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E1CC-DF55-4F72-A928-32B6B99FA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869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A86FE-1D56-4542-BBB4-0402E8BAA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CF5D6-0893-49BE-8827-AE4F5731B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0402A-EE5D-48D7-BAD1-AB72A09B1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F708F-4E95-4751-9445-2E027F88E2FA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8D0072-8C84-4B30-9054-1A8927902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799B4F-A6BA-4F07-B8F2-8E0178266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E1CC-DF55-4F72-A928-32B6B99FA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941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2492E-207A-4CBD-B1F2-BBBC4E479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A8A103-46C3-4FE3-AADC-ECD3CB4CCB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D9C09-9CAE-4798-A7DE-1254613F5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F708F-4E95-4751-9445-2E027F88E2FA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453324-049D-4C21-BAF9-243C5AA0F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99DFF4-2594-41B1-8523-FCAC5FDC9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E1CC-DF55-4F72-A928-32B6B99FA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215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0E438-3C2C-4F91-8AC2-3AAEAB29A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395987-59E4-46EF-B2FD-3F2C212B38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3F27A0-8C1C-4135-ACCF-FF859EC1A1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4985E4-6DC1-4D3E-AD14-8B0157656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F708F-4E95-4751-9445-2E027F88E2FA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F45943-64D3-4B5F-9328-D4E2292BF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8C3A65-4AFB-47CC-987C-2324551CA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E1CC-DF55-4F72-A928-32B6B99FA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026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E6586-6331-49D3-BA5C-25F13A2D0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43E1D5-F8E6-47EE-B621-B63860DFC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735CC0-47D3-4C39-8915-DC4B20E475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36F1F5-46D7-47E2-A23C-AF6B6F1073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2FDE0E-A799-40BC-8674-3D5F01F912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6048FC-28DF-4841-AFD0-2FBA181D8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F708F-4E95-4751-9445-2E027F88E2FA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731BC6-16AD-4CA4-8861-6C4DCD538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FB89D8-0AA9-489C-AE57-BFE581E6A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E1CC-DF55-4F72-A928-32B6B99FA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425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8992A-C91B-4885-98D1-F6B4CB1E9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F09960-56A4-40E8-899B-9EA5AAB2C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F708F-4E95-4751-9445-2E027F88E2FA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49CCE1-4811-4ADB-8874-856603C49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7DB23E-E59C-40C1-A868-EB9F45FF1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E1CC-DF55-4F72-A928-32B6B99FA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463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C6BCE9-2BBA-45B6-9E8A-AE4576349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F708F-4E95-4751-9445-2E027F88E2FA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F7CD40-9E0A-44CC-B007-3A3F41FB3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BBB85E-40F8-40E8-BE21-00C72FF9A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E1CC-DF55-4F72-A928-32B6B99FA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323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8F018-120D-43AE-B2E0-9FEB73659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5446FD-7B56-4957-8545-287F5F51A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3F2C97-7E18-4D8E-B827-42EF01C6CE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FFE27A-8F22-4791-8172-0245E5D6D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F708F-4E95-4751-9445-2E027F88E2FA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E61E-4003-4525-8AFD-1206792FA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BACF98-C755-4E38-9418-A4F509091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E1CC-DF55-4F72-A928-32B6B99FA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503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56DBA-0C0C-4756-A6AC-5EB82F3EC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A86D9F-CBA8-42D7-ABC8-A77DFB9188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8FEDEC-69C5-4D26-A293-A05B797B2A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AE4273-6B75-45B1-96AF-2A1FFE961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F708F-4E95-4751-9445-2E027F88E2FA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8430D1-80B1-4A5E-A2E1-92773DECA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77F156-E1C8-4D85-B41D-A20B83ACE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E1CC-DF55-4F72-A928-32B6B99FA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460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28E43-EBA1-41CB-8BA1-6D55F9A4F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D7FAB4-A0EA-4CB7-A3E6-2D34873041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3D0BC-52AB-47CD-B117-DC71BBA2E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F708F-4E95-4751-9445-2E027F88E2FA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2C677-0DB2-4494-88C6-C4F72C29E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98DA63-AD35-4707-A3F0-9864F633E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E1CC-DF55-4F72-A928-32B6B99FA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30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057ACB-0784-4228-9D57-2D1015F8AC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8E0F59-284D-4B2C-9E65-C34324B7D1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A4E15A-E0E0-4F49-B994-4B47F125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F708F-4E95-4751-9445-2E027F88E2FA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9C363-3EB7-4145-B462-41A9E0422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E187D-04AF-42F7-B1FC-586AE81B5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3E1CC-DF55-4F72-A928-32B6B99FA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592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0B278C-E0D5-4387-A883-7AF9A5DE4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7C6B7B-2561-441D-8D7C-E1A968369C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19829-DE11-4703-8A0E-C4FA0EED20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F708F-4E95-4751-9445-2E027F88E2FA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A77543-AAC7-4881-BBE2-4B7E153E32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773D5-1B3A-4884-ADFA-1E5E3CFA4A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3E1CC-DF55-4F72-A928-32B6B99FA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72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14/relationships/chartEx" Target="../charts/chartEx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2CE8A-B25D-40A5-9416-FACB0BFC37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Professional Development Opportunities</a:t>
            </a:r>
          </a:p>
        </p:txBody>
      </p:sp>
    </p:spTree>
    <p:extLst>
      <p:ext uri="{BB962C8B-B14F-4D97-AF65-F5344CB8AC3E}">
        <p14:creationId xmlns:p14="http://schemas.microsoft.com/office/powerpoint/2010/main" val="2651494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DC1AD-E36F-4630-BA4A-3EF607608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7BE825-9CC4-4926-BB6A-5F381286E8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Three data sources were considered for this presentation: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Employee Survey to Determine Desirability of Professional Development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Cost of Professional Development per Employee for various lengths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Employee Survey to Determine Professional Development delivery preference</a:t>
            </a:r>
          </a:p>
        </p:txBody>
      </p:sp>
    </p:spTree>
    <p:extLst>
      <p:ext uri="{BB962C8B-B14F-4D97-AF65-F5344CB8AC3E}">
        <p14:creationId xmlns:p14="http://schemas.microsoft.com/office/powerpoint/2010/main" val="1723060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ED71C-EB6B-41E6-AED7-A6E2D5E12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Data: Desirability Survey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37D13B-E215-48AF-9C2B-3459C7084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Either Ordinal (item level) or Interval Data (total)</a:t>
            </a:r>
          </a:p>
          <a:p>
            <a:r>
              <a:rPr lang="en-US" dirty="0"/>
              <a:t>Survey deployed to 50 participants</a:t>
            </a:r>
          </a:p>
          <a:p>
            <a:r>
              <a:rPr lang="en-US" dirty="0"/>
              <a:t>Score determined by totaling 10 item scores on survey</a:t>
            </a:r>
          </a:p>
          <a:p>
            <a:r>
              <a:rPr lang="en-US" dirty="0"/>
              <a:t>For each item, participants could add between 1 and 7 point to their score total (Ranging from Strongly Disagree to Strongly Agree)</a:t>
            </a:r>
          </a:p>
          <a:p>
            <a:r>
              <a:rPr lang="en-US" dirty="0"/>
              <a:t>Maximum score: 70, Minimum Score: 10</a:t>
            </a:r>
          </a:p>
          <a:p>
            <a:r>
              <a:rPr lang="en-US" dirty="0"/>
              <a:t>Higher scores suggest professional development is more desired</a:t>
            </a:r>
          </a:p>
        </p:txBody>
      </p:sp>
    </p:spTree>
    <p:extLst>
      <p:ext uri="{BB962C8B-B14F-4D97-AF65-F5344CB8AC3E}">
        <p14:creationId xmlns:p14="http://schemas.microsoft.com/office/powerpoint/2010/main" val="598224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BE9B2-4B52-4246-93DA-1D481B438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Data: Professional Development Cost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338FC6-D9AB-410E-838C-FAA475D99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Ratio Data</a:t>
            </a:r>
          </a:p>
          <a:p>
            <a:r>
              <a:rPr lang="en-US" dirty="0"/>
              <a:t>Costs collected from vendor for hourly rate per employee</a:t>
            </a:r>
          </a:p>
          <a:p>
            <a:r>
              <a:rPr lang="en-US" dirty="0"/>
              <a:t>Collected multiple rates for varying total hours of professional development</a:t>
            </a:r>
          </a:p>
        </p:txBody>
      </p:sp>
    </p:spTree>
    <p:extLst>
      <p:ext uri="{BB962C8B-B14F-4D97-AF65-F5344CB8AC3E}">
        <p14:creationId xmlns:p14="http://schemas.microsoft.com/office/powerpoint/2010/main" val="418902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CC228-797F-4235-9D68-DAD0D545C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Data: Delivery Preference Survey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E19B0A-7F1E-4AFC-A3BC-949A606BB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Nominal or Categorical Data</a:t>
            </a:r>
          </a:p>
          <a:p>
            <a:r>
              <a:rPr lang="en-US" dirty="0"/>
              <a:t>Surveyed 50 participants – Managers and Employees</a:t>
            </a:r>
          </a:p>
          <a:p>
            <a:r>
              <a:rPr lang="en-US" dirty="0"/>
              <a:t>Asked for Mode of Delivery: Online, In Person, or Hybrid</a:t>
            </a:r>
          </a:p>
          <a:p>
            <a:r>
              <a:rPr lang="en-US" dirty="0"/>
              <a:t>Asked for Method of Delivery: Synchronous or asynchronous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757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40A5E-5720-4E15-B7DD-173939618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 Representation: Desirability Survey</a:t>
            </a:r>
          </a:p>
        </p:txBody>
      </p:sp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4" name="Chart 3" descr="A histogram of desirability scores: the horizontal axis represents the bins. The bins are defined as scores within the following ranges: [12, 23.6], [23.6, 35.2], [35.2, 46.8], [46.8, 58.4], [58.4, 70].  The vertical axis represents the count of scores within each range. The number of scores in each bin are 1, 6, 3, 16, and 24, respectively.">
                <a:extLst>
                  <a:ext uri="{FF2B5EF4-FFF2-40B4-BE49-F238E27FC236}">
                    <a16:creationId xmlns:a16="http://schemas.microsoft.com/office/drawing/2014/main" id="{19537689-E740-4587-8BB8-8D2AD2D7CB07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936325802"/>
                  </p:ext>
                </p:extLst>
              </p:nvPr>
            </p:nvGraphicFramePr>
            <p:xfrm>
              <a:off x="559322" y="1690688"/>
              <a:ext cx="5379564" cy="4741684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4" name="Chart 3" descr="A histogram of desirability scores: the horizontal axis represents the bins. The bins are defined as scores within the following ranges: [12, 23.6], [23.6, 35.2], [35.2, 46.8], [46.8, 58.4], [58.4, 70].  The vertical axis represents the count of scores within each range. The number of scores in each bin are 1, 6, 3, 16, and 24, respectively.">
                <a:extLst>
                  <a:ext uri="{FF2B5EF4-FFF2-40B4-BE49-F238E27FC236}">
                    <a16:creationId xmlns:a16="http://schemas.microsoft.com/office/drawing/2014/main" id="{19537689-E740-4587-8BB8-8D2AD2D7CB0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59322" y="1690688"/>
                <a:ext cx="5379564" cy="474168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5" name="Chart 4" descr="A box and whisker chart that represents the desirability survey scores from two groups: employees and managers. The vertical axis represents total survey score and ranges from 0 to 80.  The horizontal axis represents two categories: employees and managers. The whiskers for the employee group range from survey scores of 25 to 70, and the box ranges from 46 t 67. The midline of the box occurs at a score of 57. The whiskers for the manager group range from survey scores of 32 to 70, and the box ranges from 56.5 t 69.5. The midline of the box occurs at a score of 60.">
                <a:extLst>
                  <a:ext uri="{FF2B5EF4-FFF2-40B4-BE49-F238E27FC236}">
                    <a16:creationId xmlns:a16="http://schemas.microsoft.com/office/drawing/2014/main" id="{88866963-6376-4BC7-BA1D-3AA50727D7D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55535051"/>
                  </p:ext>
                </p:extLst>
              </p:nvPr>
            </p:nvGraphicFramePr>
            <p:xfrm>
              <a:off x="6470716" y="1690688"/>
              <a:ext cx="5161962" cy="4578137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>
          <p:pic>
            <p:nvPicPr>
              <p:cNvPr id="5" name="Chart 4" descr="A box and whisker chart that represents the desirability survey scores from two groups: employees and managers. The vertical axis represents total survey score and ranges from 0 to 80.  The horizontal axis represents two categories: employees and managers. The whiskers for the employee group range from survey scores of 25 to 70, and the box ranges from 46 t 67. The midline of the box occurs at a score of 57. The whiskers for the manager group range from survey scores of 32 to 70, and the box ranges from 56.5 t 69.5. The midline of the box occurs at a score of 60.">
                <a:extLst>
                  <a:ext uri="{FF2B5EF4-FFF2-40B4-BE49-F238E27FC236}">
                    <a16:creationId xmlns:a16="http://schemas.microsoft.com/office/drawing/2014/main" id="{88866963-6376-4BC7-BA1D-3AA50727D7D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70716" y="1690688"/>
                <a:ext cx="5161962" cy="457813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41068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EFFF6-92E3-4516-9A06-41852E2CC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 Representation: Cost</a:t>
            </a:r>
          </a:p>
        </p:txBody>
      </p:sp>
      <p:graphicFrame>
        <p:nvGraphicFramePr>
          <p:cNvPr id="4" name="Chart 3" descr="A scatter plot.  The horizontal axis represents the number of professional development hours, and ranges from 0 to 45 hours. The vertical axis represents cost, and ranges from $0 to $400. There are  two data series plotted on the graph. The first data series represents the total cost of professional development per employee. The total cost per employee increases at a rate of $9.25 per hour. The second data series represents the hourly cost of professional development per employee. There is negligible change in cost as hours increase.">
            <a:extLst>
              <a:ext uri="{FF2B5EF4-FFF2-40B4-BE49-F238E27FC236}">
                <a16:creationId xmlns:a16="http://schemas.microsoft.com/office/drawing/2014/main" id="{711E9012-2099-49CC-8DF4-3A0F57556B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8795769"/>
              </p:ext>
            </p:extLst>
          </p:nvPr>
        </p:nvGraphicFramePr>
        <p:xfrm>
          <a:off x="599440" y="1534160"/>
          <a:ext cx="10754360" cy="4704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05342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91D32-7F16-4650-9B20-73AF65D21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 Representation: Delivery Preference</a:t>
            </a:r>
          </a:p>
        </p:txBody>
      </p:sp>
      <p:graphicFrame>
        <p:nvGraphicFramePr>
          <p:cNvPr id="4" name="Chart 3" descr="A stacked column chart that represents delivery preference for the total group of employees. The column for hybrid delivery shows a preference for 6 synchronous and 6 asynchronous. The column for in-person delivery shows a preference for 20 synchronous. The column for online delivery shows a preference for 8 synchronous and 10 asynchronous.">
            <a:extLst>
              <a:ext uri="{FF2B5EF4-FFF2-40B4-BE49-F238E27FC236}">
                <a16:creationId xmlns:a16="http://schemas.microsoft.com/office/drawing/2014/main" id="{0E17A91A-5167-480F-8340-490960990C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8832893"/>
              </p:ext>
            </p:extLst>
          </p:nvPr>
        </p:nvGraphicFramePr>
        <p:xfrm>
          <a:off x="365760" y="1690688"/>
          <a:ext cx="6319520" cy="4566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 descr="A pie chart representing preferences for delivery mode for learning. 40% of respondents show a preference for in-person; 36% show a preference for online; and 24% show a preference for hybrid learning.">
            <a:extLst>
              <a:ext uri="{FF2B5EF4-FFF2-40B4-BE49-F238E27FC236}">
                <a16:creationId xmlns:a16="http://schemas.microsoft.com/office/drawing/2014/main" id="{042B339D-C2B8-4853-9D4F-DA23F49832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2312631"/>
              </p:ext>
            </p:extLst>
          </p:nvPr>
        </p:nvGraphicFramePr>
        <p:xfrm>
          <a:off x="6963093" y="147605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 descr="A pie chart representing preferences for the delivery method for learning. 68% of respondents show a preference for synchronous learning, and 32% show a preference for asynchronous learning.">
            <a:extLst>
              <a:ext uri="{FF2B5EF4-FFF2-40B4-BE49-F238E27FC236}">
                <a16:creationId xmlns:a16="http://schemas.microsoft.com/office/drawing/2014/main" id="{257A91B7-BD60-453B-B6E2-D072A5661A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7793822"/>
              </p:ext>
            </p:extLst>
          </p:nvPr>
        </p:nvGraphicFramePr>
        <p:xfrm>
          <a:off x="6963093" y="413416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3967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78A45-6B00-4D22-945E-5F50C0C1A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Desirability Statistical Analysis: Descriptive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9FE6753-B212-4BDB-A6A0-7DCF281B5F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4087102"/>
              </p:ext>
            </p:extLst>
          </p:nvPr>
        </p:nvGraphicFramePr>
        <p:xfrm>
          <a:off x="847288" y="1803633"/>
          <a:ext cx="10506510" cy="11345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1302">
                  <a:extLst>
                    <a:ext uri="{9D8B030D-6E8A-4147-A177-3AD203B41FA5}">
                      <a16:colId xmlns:a16="http://schemas.microsoft.com/office/drawing/2014/main" val="776521921"/>
                    </a:ext>
                  </a:extLst>
                </a:gridCol>
                <a:gridCol w="2101302">
                  <a:extLst>
                    <a:ext uri="{9D8B030D-6E8A-4147-A177-3AD203B41FA5}">
                      <a16:colId xmlns:a16="http://schemas.microsoft.com/office/drawing/2014/main" val="1609102459"/>
                    </a:ext>
                  </a:extLst>
                </a:gridCol>
                <a:gridCol w="2101302">
                  <a:extLst>
                    <a:ext uri="{9D8B030D-6E8A-4147-A177-3AD203B41FA5}">
                      <a16:colId xmlns:a16="http://schemas.microsoft.com/office/drawing/2014/main" val="448794218"/>
                    </a:ext>
                  </a:extLst>
                </a:gridCol>
                <a:gridCol w="2101302">
                  <a:extLst>
                    <a:ext uri="{9D8B030D-6E8A-4147-A177-3AD203B41FA5}">
                      <a16:colId xmlns:a16="http://schemas.microsoft.com/office/drawing/2014/main" val="1132307657"/>
                    </a:ext>
                  </a:extLst>
                </a:gridCol>
                <a:gridCol w="2101302">
                  <a:extLst>
                    <a:ext uri="{9D8B030D-6E8A-4147-A177-3AD203B41FA5}">
                      <a16:colId xmlns:a16="http://schemas.microsoft.com/office/drawing/2014/main" val="2293595387"/>
                    </a:ext>
                  </a:extLst>
                </a:gridCol>
              </a:tblGrid>
              <a:tr h="378171">
                <a:tc>
                  <a:txBody>
                    <a:bodyPr/>
                    <a:lstStyle/>
                    <a:p>
                      <a:r>
                        <a:rPr lang="en-US" dirty="0"/>
                        <a:t>Population (N)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Mean (95% CI)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Median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Standard Deviation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947026"/>
                  </a:ext>
                </a:extLst>
              </a:tr>
              <a:tr h="378171">
                <a:tc>
                  <a:txBody>
                    <a:bodyPr/>
                    <a:lstStyle/>
                    <a:p>
                      <a:r>
                        <a:rPr lang="en-US" dirty="0"/>
                        <a:t>Managers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60.52 (4.23)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9.28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23198"/>
                  </a:ext>
                </a:extLst>
              </a:tr>
              <a:tr h="378171">
                <a:tc>
                  <a:txBody>
                    <a:bodyPr/>
                    <a:lstStyle/>
                    <a:p>
                      <a:r>
                        <a:rPr lang="en-US" dirty="0"/>
                        <a:t>Employees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52.79 (5.90)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15.52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1197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4609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c3da832f-3ecf-443d-91e7-99457f1877f8" xsi:nil="true"/>
    <Comments xmlns="c3da832f-3ecf-443d-91e7-99457f1877f8" xsi:nil="true"/>
    <SharedWithUsers xmlns="b06b1bca-4aad-41ab-bd2f-6e8d6f0c1215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98F2D86927094FB725CCED44C41431" ma:contentTypeVersion="14" ma:contentTypeDescription="Create a new document." ma:contentTypeScope="" ma:versionID="9f734e04b54d1df1567c6874c3e5a03a">
  <xsd:schema xmlns:xsd="http://www.w3.org/2001/XMLSchema" xmlns:xs="http://www.w3.org/2001/XMLSchema" xmlns:p="http://schemas.microsoft.com/office/2006/metadata/properties" xmlns:ns2="c3da832f-3ecf-443d-91e7-99457f1877f8" xmlns:ns3="b06b1bca-4aad-41ab-bd2f-6e8d6f0c1215" targetNamespace="http://schemas.microsoft.com/office/2006/metadata/properties" ma:root="true" ma:fieldsID="7831d41ccdf721a0362f5e711957938a" ns2:_="" ns3:_="">
    <xsd:import namespace="c3da832f-3ecf-443d-91e7-99457f1877f8"/>
    <xsd:import namespace="b06b1bca-4aad-41ab-bd2f-6e8d6f0c12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Comments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_Flow_SignoffStatus" minOccurs="0"/>
                <xsd:element ref="ns2:MediaServiceLoca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da832f-3ecf-443d-91e7-99457f1877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Comments" ma:index="13" nillable="true" ma:displayName="Comments" ma:description="5/3 Please map objectives, add notes, and provide suggested times" ma:internalName="Comments">
      <xsd:simpleType>
        <xsd:restriction base="dms:Note">
          <xsd:maxLength value="255"/>
        </xsd:restriction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_Flow_SignoffStatus" ma:index="18" nillable="true" ma:displayName="Sign-off status" ma:internalName="_x0024_Resources_x003a_core_x002c_Signoff_Status_x003b_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6b1bca-4aad-41ab-bd2f-6e8d6f0c1215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27943CA-DDED-4F99-AAE5-727F505EB6F4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b06b1bca-4aad-41ab-bd2f-6e8d6f0c1215"/>
    <ds:schemaRef ds:uri="c3da832f-3ecf-443d-91e7-99457f1877f8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ADBD8EA1-7747-4BD4-BD6E-3988FBB7AB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5D59A80-D29B-404C-A727-CA97C37269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da832f-3ecf-443d-91e7-99457f1877f8"/>
    <ds:schemaRef ds:uri="b06b1bca-4aad-41ab-bd2f-6e8d6f0c12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1465</TotalTime>
  <Words>254</Words>
  <Application>Microsoft Office PowerPoint</Application>
  <PresentationFormat>Widescreen</PresentationFormat>
  <Paragraphs>47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Professional Development Opportunities</vt:lpstr>
      <vt:lpstr>Data Sources</vt:lpstr>
      <vt:lpstr>Data: Desirability Survey</vt:lpstr>
      <vt:lpstr>Data: Professional Development Cost</vt:lpstr>
      <vt:lpstr>Data: Delivery Preference Survey </vt:lpstr>
      <vt:lpstr>Visual Representation: Desirability Survey</vt:lpstr>
      <vt:lpstr>Visual Representation: Cost</vt:lpstr>
      <vt:lpstr>Visual Representation: Delivery Preference</vt:lpstr>
      <vt:lpstr>Desirability Statistical Analysis: Descriptive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Professional Development Opportunities</dc:title>
  <dc:creator>Jacquelyn Kelly</dc:creator>
  <cp:lastModifiedBy>Julie Cain</cp:lastModifiedBy>
  <cp:revision>8</cp:revision>
  <dcterms:created xsi:type="dcterms:W3CDTF">2020-07-08T19:29:56Z</dcterms:created>
  <dcterms:modified xsi:type="dcterms:W3CDTF">2020-08-19T21:42:16Z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0x0101007398F2D86927094FB725CCED44C41431</vt:lpwstr>
  </property>
  <property fmtid="{D5CDD505-2E9C-101B-9397-08002B2CF9AE}" pid="3" name="xd_Signature">
    <vt:bool>false</vt:bool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Order">
    <vt:r8>22520300</vt:r8>
  </property>
</Properties>
</file>